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2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69" r:id="rId3"/>
    <p:sldId id="257" r:id="rId4"/>
    <p:sldId id="287" r:id="rId5"/>
    <p:sldId id="278" r:id="rId6"/>
    <p:sldId id="308" r:id="rId7"/>
    <p:sldId id="306" r:id="rId8"/>
    <p:sldId id="309" r:id="rId9"/>
    <p:sldId id="307" r:id="rId10"/>
    <p:sldId id="310" r:id="rId11"/>
    <p:sldId id="283" r:id="rId12"/>
    <p:sldId id="311" r:id="rId13"/>
    <p:sldId id="326" r:id="rId14"/>
    <p:sldId id="284" r:id="rId15"/>
    <p:sldId id="325" r:id="rId16"/>
    <p:sldId id="327" r:id="rId17"/>
    <p:sldId id="276" r:id="rId18"/>
  </p:sldIdLst>
  <p:sldSz cx="12192000" cy="6858000"/>
  <p:notesSz cx="6858000" cy="9144000"/>
  <p:embeddedFontLst>
    <p:embeddedFont>
      <p:font typeface="MiSans Normal" panose="02010600030101010101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4CAE26B-629A-43A1-97DF-71F7C32628CB}" styleName="{96a5a69e-e2c1-4257-9d08-7c964cdb7bb0}">
    <a:band1H>
      <a:tcTxStyle>
        <a:fontRef idx="none">
          <a:prstClr val="black"/>
        </a:fontRef>
      </a:tcTxStyle>
      <a:tcStyle>
        <a:tcBdr>
          <a:bottom>
            <a:ln w="9525" cmpd="sng">
              <a:solidFill>
                <a:srgbClr val="4684D3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bottom>
            <a:ln w="19050" cmpd="sng">
              <a:solidFill>
                <a:srgbClr val="4684D3"/>
              </a:solidFill>
            </a:ln>
          </a:bottom>
        </a:tcBdr>
        <a:fill>
          <a:solidFill>
            <a:srgbClr val="CCDDF3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4684D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>
        <p:scale>
          <a:sx n="75" d="100"/>
          <a:sy n="75" d="100"/>
        </p:scale>
        <p:origin x="749" y="269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4-06-07T02:18:58"/>
    </inkml:context>
    <inkml:brush xml:id="br0">
      <inkml:brushProperty name="width" value="0.05316" units="cm"/>
      <inkml:brushProperty name="height" value="0.05316" units="cm"/>
      <inkml:brushProperty name="color" value="#00BFF3"/>
    </inkml:brush>
  </inkml:definitions>
  <inkml:trace contextRef="#ctx0" brushRef="#br0">93950 19707 413,'8'-12'75,"1"3"-17,0 3-15,1 5-17,2 1-8,0 0-1,0 0-2,3 0-2,-1 0 0,2 0-1,1 0-2,0 0 1,1 0-3,2 0-2,0 0-2,1 0-2,0 0-3,-1 0 0,-1 0-2,0 0 0,-2-1-2,-2 0 1,-1-2 0,-3 0-1,-2 2 3,-5 4 7,-5 5 5,-3 4 7,-3 2 2,1 1-2,1-1-3,1 0-1,1 2-2,1 0 0,0 3 1,2 2-1,0-1 0,0-1-2,0-2 0,0-1-3,0-1 0,0 2 0,0 2-1,0 1 0,0 2-1,0 1 0,0 1-1,0 1 0,0 0-1,0 0 0,0 0 0,0 0-1,0 1 0,0 2-1,0 1 0,0 3 0,0-1 0,0 0-1,0 0 0,0-2 0,0-1 0,0 1-1,0 0 0,0 0-1,0 0 0,0 1 0,0 1 1,0 0 0,-1 1 0,0-1 1,-1-1-1,-1-1 0,0 0 0,0 0 0,2-1 0,1 1 0,0 0 0,0 0 0,0-1 1,0 1 1,0 0-1,0-1 1,0 1-1,0 0 1,0-1-1,0-1 1,0-1 0,0 0 0,0 0 0,0 0 1,0 1-1,0 2 0,0-1 0,0-1-1,0 0-1,0-2 0,0 1 0,0 0-1,0 2-1,0 0 0,0 2 0,0 1 0,0 2 1,0 2-1,-1 1 0,-1 0 2,0 0 1,-1 0 2,0-1 0,1-1 1,0 0 0,2-1 1,0 0 1,-2 0-1,0 1 1,-1 2-1,0 0 0,1 0 0,0 0 0,2 0 0,0-1-1,0-1 0,0 0-1,0-1-1,0-2 0,0 0 0,0-1-1,0 0-1,0-2-1,0-1 0,0-1-1,0 0 0,0-2-2,0-3 1,0-3-1,0-2 0,0-2-1,2-1 2,0-1 0,1-1 1,0 1 1,-1 0 0,0 1 0,-2 1 1,0 0-1,0 0-1,0 1 0,0-1-2,0 0 1,0-1 2,0-1 1,0-1 2,0 0 2,0 0 0,0-1 2,0 1 1,-2-2 2,-3-2 6,-4-3 4,-4-2 4,-1-3 1,-2 0-4,-1-2-4,0 1-4,-3-2-1,-1 0-1,-4 1 0,-2-1 1,0 1-1,3 1-1,5 0-2,3 2 0,0 0-2,-1 0 0,-2 0 0,-1 0-1,-1 1 0,2 3-3,2 3 0,2 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4-06-07T02:19:01"/>
    </inkml:context>
    <inkml:brush xml:id="br0">
      <inkml:brushProperty name="width" value="0.03891" units="cm"/>
      <inkml:brushProperty name="height" value="0.03891" units="cm"/>
      <inkml:brushProperty name="color" value="#00BFF3"/>
    </inkml:brush>
  </inkml:definitions>
  <inkml:trace contextRef="#ctx0" brushRef="#br0">95482 25150 565,'-5'12'18,"3"-2"12,4-5 13,3-3 11,3-2 2,0 0-11,2 0-10,0 0-10,1 0-7,0 0-1,-1 0-3,1 0-1,0-1-3,1 0-1,1-2-1,1 1-2,1-2-1,-1 0-1,1 1-1,-1-1-1,0 1 0,-1 1-1,-1 0 0,-1 2-1,0 0 0,0 0 0,-1 0-1,1 0 0,0 0 1,2 0 0,-1 0 3,3 0 1,-2 0 0,0 0-1,-1 0-1,0 0-1,-2 1-2,-1 1-5,0 3-5,-1 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4-06-07T02:19:29"/>
    </inkml:context>
    <inkml:brush xml:id="br0">
      <inkml:brushProperty name="width" value="0.08333" units="cm"/>
      <inkml:brushProperty name="height" value="0.08333" units="cm"/>
      <inkml:brushProperty name="color" value="#00BFF3"/>
    </inkml:brush>
  </inkml:definitions>
  <inkml:trace contextRef="#ctx0" brushRef="#br0">94608 41000,'-2'71,"1"1,-1-1,1 0,-1 1,1-1,0 1,-1-1,1 0,-1 1,1-1,-1 0,1 1,0-1,-1 0,0 1,1-1,-1 0,1 1,0-1,-1 1,1-1,-1 0,1 1,0-1,-1 0,1 1,-1-1,1 0,-1 1,1-1,0 0,-1 1,1-1,-1 1,0-1,1 0,0 1,-1-1,1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4-06-07T02:19:32"/>
    </inkml:context>
    <inkml:brush xml:id="br0">
      <inkml:brushProperty name="width" value="0.04283" units="cm"/>
      <inkml:brushProperty name="height" value="0.04283" units="cm"/>
      <inkml:brushProperty name="color" value="#00BFF3"/>
    </inkml:brush>
  </inkml:definitions>
  <inkml:trace contextRef="#ctx0" brushRef="#br0">93469 41043 513,'-18'6'31,"8"-4"12,6-4 13,8-4 11,3-1 1,2 0-11,0 0-10,2-1-12,0 2-7,1 1-7,1 3-5,1 1-6,0 1-5,1 0-3,-1 0-2,0 0-3,1 0-3,1 0-2,1 0-1,0 0-2,0 0 0,-2 2 0,-1 0 1,-2 1 1,-2 0 0,1-1 2,0 0 0,0-2 1,-1 1 1,1 0 0,0 2 2,0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4-06-07T02:19:45"/>
    </inkml:context>
    <inkml:brush xml:id="br0">
      <inkml:brushProperty name="width" value="0.03349" units="cm"/>
      <inkml:brushProperty name="height" value="0.03349" units="cm"/>
      <inkml:brushProperty name="color" value="#00BFF3"/>
    </inkml:brush>
  </inkml:definitions>
  <inkml:trace contextRef="#ctx0" brushRef="#br0">94600 45994 656,'13'-1'121,"-1"0"-33,-2-2-30,-2 0-33,0 0-15,4-1-2,2 0-1,2 1-1,2 0-1,-2 0-1,0 2-1,-1 1 0,0-1-1,2 0-1,2-2 1,2 0-2,0 0 0,2 1 0,1 0-2,1 2 0,-1 0-1,0 0-1,-1 0-1,-1 0 0,-1 0-1,-1 0 0,0 0 0,-2 0 0,-1 0-1,-2 2-1,-1 0 0,-2 1-2,-3 1-8,-4 1-19,-3 1-17,-4 1-18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00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1" units="1/dev"/>
        </inkml:channelProperties>
      </inkml:inkSource>
      <inkml:timestamp xml:id="ts0" timeString="2024-06-07T02:19:48"/>
    </inkml:context>
    <inkml:brush xml:id="br0">
      <inkml:brushProperty name="width" value="0.03516" units="cm"/>
      <inkml:brushProperty name="height" value="0.03516" units="cm"/>
      <inkml:brushProperty name="color" value="#00BFF3"/>
    </inkml:brush>
  </inkml:definitions>
  <inkml:trace contextRef="#ctx0" brushRef="#br0">93020 51079 625,'-14'0'-52,"4"2"17,3 0 16,2 1 17,1 0 18,0-2 18,1-2 17,-1-2 18,2-1 3,2 1-12,3-1-14,3 1-12,3-1-9,0 0-3,3 1-4,2-1-3,-1 1-4,0 1-5,-1 0-3,0 2-3,-1 0-4,1 0 0,1 0-1,1 0-1,1 0 0,-1 0 0,0 0 0,1 0 0,-1 0 1,0 2 0,1 0 2,-1 1 0,0 0 0,-1-1 0,-1 0-1,-1-2 0,0 0 0,0 0 2,0 0 1,0 0 2,-1 0 0,1 0 1,0 0-2,0 0 1,-1 0-1,1-2 0,0 0 0,0-1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-14605" y="0"/>
            <a:ext cx="60064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 rot="16200000">
            <a:off x="-1383662" y="1369058"/>
            <a:ext cx="6857999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 rot="16200000">
            <a:off x="-1331245" y="2313346"/>
            <a:ext cx="4864351" cy="22310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6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21" name="椭圆 20"/>
          <p:cNvSpPr/>
          <p:nvPr>
            <p:custDataLst>
              <p:tags r:id="rId9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10"/>
            </p:custDataLst>
          </p:nvPr>
        </p:nvSpPr>
        <p:spPr>
          <a:xfrm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12"/>
            </p:custDataLst>
          </p:nvPr>
        </p:nvSpPr>
        <p:spPr>
          <a:xfrm>
            <a:off x="2273300" y="1901190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273299" y="4275976"/>
            <a:ext cx="7589519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lt"/>
                <a:cs typeface="MiSans Normal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1"/>
            </p:custDataLst>
          </p:nvPr>
        </p:nvSpPr>
        <p:spPr>
          <a:xfrm>
            <a:off x="-14605" y="-1"/>
            <a:ext cx="6006465" cy="68580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2"/>
            </p:custDataLst>
          </p:nvPr>
        </p:nvSpPr>
        <p:spPr>
          <a:xfrm rot="16200000">
            <a:off x="-1383664" y="1369058"/>
            <a:ext cx="685800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1524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3"/>
            </p:custDataLst>
          </p:nvPr>
        </p:nvSpPr>
        <p:spPr>
          <a:xfrm rot="16200000">
            <a:off x="-1336642" y="2318743"/>
            <a:ext cx="4864351" cy="222027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4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7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>
            <p:custDataLst>
              <p:tags r:id="rId8"/>
            </p:custDataLst>
          </p:nvPr>
        </p:nvSpPr>
        <p:spPr>
          <a:xfrm>
            <a:off x="10016490" y="4434205"/>
            <a:ext cx="538480" cy="538480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38" name="椭圆 37"/>
          <p:cNvSpPr/>
          <p:nvPr userDrawn="1">
            <p:custDataLst>
              <p:tags r:id="rId9"/>
            </p:custDataLst>
          </p:nvPr>
        </p:nvSpPr>
        <p:spPr>
          <a:xfrm>
            <a:off x="10123170" y="4540885"/>
            <a:ext cx="325120" cy="325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39" name="向下箭头"/>
          <p:cNvSpPr/>
          <p:nvPr userDrawn="1">
            <p:custDataLst>
              <p:tags r:id="rId10"/>
            </p:custDataLst>
          </p:nvPr>
        </p:nvSpPr>
        <p:spPr>
          <a:xfrm>
            <a:off x="10227310" y="463359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44" name="任意多边形 43"/>
          <p:cNvSpPr/>
          <p:nvPr userDrawn="1">
            <p:custDataLst>
              <p:tags r:id="rId11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12"/>
            </p:custDataLst>
          </p:nvPr>
        </p:nvSpPr>
        <p:spPr>
          <a:xfrm>
            <a:off x="2418715" y="1901190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2418715" y="4375145"/>
            <a:ext cx="7444103" cy="6566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1"/>
            </p:custDataLst>
          </p:nvPr>
        </p:nvSpPr>
        <p:spPr>
          <a:xfrm>
            <a:off x="695960" y="1245235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defTabSz="-63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1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166495" y="1793240"/>
            <a:ext cx="1375410" cy="360489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953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charset="-122"/>
            </a:endParaRPr>
          </a:p>
        </p:txBody>
      </p:sp>
      <p:sp>
        <p:nvSpPr>
          <p:cNvPr id="9" name="弧形 8"/>
          <p:cNvSpPr/>
          <p:nvPr>
            <p:custDataLst>
              <p:tags r:id="rId3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chemeClr val="bg2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5"/>
            </p:custDataLst>
          </p:nvPr>
        </p:nvSpPr>
        <p:spPr>
          <a:xfrm flipV="1">
            <a:off x="8945880" y="0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charset="-122"/>
                <a:ea typeface="MiSans Heavy" charset="-122"/>
                <a:cs typeface="MiSans Normal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7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1"/>
            </p:custDataLst>
          </p:nvPr>
        </p:nvSpPr>
        <p:spPr>
          <a:xfrm>
            <a:off x="6400800" y="1245235"/>
            <a:ext cx="509524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defTabSz="-63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95960" y="1245235"/>
            <a:ext cx="5088890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685800" marR="0" lvl="1" indent="-228600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4055" y="6314440"/>
            <a:ext cx="261810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1"/>
            </p:custDataLst>
          </p:nvPr>
        </p:nvSpPr>
        <p:spPr>
          <a:xfrm>
            <a:off x="6235065" y="1671955"/>
            <a:ext cx="5260975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defTabSz="-63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2"/>
            </p:custDataLst>
          </p:nvPr>
        </p:nvSpPr>
        <p:spPr>
          <a:xfrm>
            <a:off x="6235065" y="124714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3"/>
            </p:custDataLst>
          </p:nvPr>
        </p:nvSpPr>
        <p:spPr>
          <a:xfrm>
            <a:off x="695325" y="1671955"/>
            <a:ext cx="5255260" cy="45046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defTabSz="-63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695325" y="1247140"/>
            <a:ext cx="525526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任意多边形 10"/>
          <p:cNvSpPr/>
          <p:nvPr userDrawn="1">
            <p:custDataLst>
              <p:tags r:id="rId5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95960" y="360000"/>
            <a:ext cx="10800080" cy="72000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charset="-122"/>
                <a:sym typeface="+mn-ea"/>
              </a:defRPr>
            </a:lvl1pPr>
            <a:lvl2pPr marL="449580" marR="0" lvl="1" indent="-231775" defTabSz="-63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defTabSz="-63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 userDrawn="1"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9135" y="6314440"/>
            <a:ext cx="261302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300" y="6314440"/>
            <a:ext cx="2618740" cy="31686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1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customXml" Target="../ink/ink2.xml"/><Relationship Id="rId3" Type="http://schemas.openxmlformats.org/officeDocument/2006/relationships/tags" Target="../tags/tag106.xml"/><Relationship Id="rId21" Type="http://schemas.openxmlformats.org/officeDocument/2006/relationships/customXml" Target="../ink/ink5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customXml" Target="../ink/ink1.xml"/><Relationship Id="rId2" Type="http://schemas.openxmlformats.org/officeDocument/2006/relationships/tags" Target="../tags/tag105.xml"/><Relationship Id="rId16" Type="http://schemas.openxmlformats.org/officeDocument/2006/relationships/notesSlide" Target="../notesSlides/notesSlide2.xml"/><Relationship Id="rId20" Type="http://schemas.openxmlformats.org/officeDocument/2006/relationships/customXml" Target="../ink/ink4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113.xml"/><Relationship Id="rId19" Type="http://schemas.openxmlformats.org/officeDocument/2006/relationships/customXml" Target="../ink/ink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Relationship Id="rId22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93295" y="1901190"/>
            <a:ext cx="10193755" cy="17094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智慧农场管理系统</a:t>
            </a:r>
            <a:br>
              <a:rPr lang="en-US" altLang="zh-CN" dirty="0"/>
            </a:br>
            <a:r>
              <a:rPr lang="en-US" altLang="zh-CN" dirty="0" err="1"/>
              <a:t>详细</a:t>
            </a:r>
            <a:r>
              <a:rPr lang="zh-CN" altLang="en-US" dirty="0"/>
              <a:t>设计和数据设计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273299" y="4275976"/>
            <a:ext cx="7589519" cy="656600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ym typeface="+mn-ea"/>
              </a:rPr>
              <a:t>组号： 20组   </a:t>
            </a:r>
            <a:endParaRPr lang="zh-CN" altLang="en-US" sz="1600" dirty="0"/>
          </a:p>
          <a:p>
            <a:r>
              <a:rPr lang="zh-CN" altLang="en-US" sz="1600" dirty="0">
                <a:sym typeface="+mn-ea"/>
              </a:rPr>
              <a:t>姓名： 夏婉可、阮琰杰、曾翌真、胡嘉莹 </a:t>
            </a:r>
            <a:endParaRPr lang="zh-CN" altLang="en-US" sz="1600" dirty="0"/>
          </a:p>
          <a:p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spc="200">
                <a:latin typeface="+mj-ea"/>
                <a:ea typeface="+mj-ea"/>
                <a:sym typeface="+mn-ea"/>
              </a:rPr>
              <a:t>2:流程图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960" y="11861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  <a:sym typeface="+mn-ea"/>
              </a:rPr>
              <a:t>生产管理</a:t>
            </a:r>
            <a:r>
              <a:rPr lang="en-US" altLang="zh-CN" sz="2400">
                <a:latin typeface="Calibri" charset="0"/>
                <a:ea typeface="宋体" charset="-122"/>
                <a:sym typeface="+mn-ea"/>
              </a:rPr>
              <a:t>-土地管理-删除土地</a:t>
            </a:r>
            <a:endParaRPr lang="en-US" altLang="zh-CN" sz="2400">
              <a:latin typeface="Calibri" charset="0"/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25" y="0"/>
            <a:ext cx="520954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475" y="1260475"/>
            <a:ext cx="5216525" cy="4267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sz="2800" b="0" dirty="0">
                <a:latin typeface="+mj-lt"/>
                <a:ea typeface="+mj-lt"/>
                <a:cs typeface="+mj-lt"/>
              </a:rPr>
              <a:t>生产批次表</a:t>
            </a:r>
            <a:endParaRPr lang="zh-CN" altLang="en-US" sz="2800" b="0" dirty="0">
              <a:latin typeface="+mj-lt"/>
              <a:ea typeface="+mj-lt"/>
              <a:cs typeface="+mj-l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1375"/>
              </p:ext>
            </p:extLst>
          </p:nvPr>
        </p:nvGraphicFramePr>
        <p:xfrm>
          <a:off x="239395" y="2028918"/>
          <a:ext cx="11713210" cy="4254440"/>
        </p:xfrm>
        <a:graphic>
          <a:graphicData uri="http://schemas.openxmlformats.org/drawingml/2006/table">
            <a:tbl>
              <a:tblPr firstRow="1" bandRow="1">
                <a:tableStyleId>{E4CAE26B-629A-43A1-97DF-71F7C32628CB}</a:tableStyleId>
              </a:tblPr>
              <a:tblGrid>
                <a:gridCol w="247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字段名称</a:t>
                      </a:r>
                      <a:endParaRPr 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177800" marR="1778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属性名称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177800" marR="1778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数据类型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177800" marR="1778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备注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177800" marR="177800" marT="6350" marB="635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Batch_id</a:t>
                      </a:r>
                      <a:endParaRPr 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生产批次编号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主键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Farm_id</a:t>
                      </a:r>
                      <a:endParaRPr lang="en-US" altLang="en-US" sz="2400" b="0" spc="12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生产土地场编号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外键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Type_id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生产品种编号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外键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Batch_num</a:t>
                      </a:r>
                      <a:endParaRPr lang="en-US" altLang="en-US" sz="2400" b="0" spc="12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生产数量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0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Batch_start</a:t>
                      </a:r>
                      <a:endParaRPr lang="en-US" altLang="en-US" sz="2400" b="0" spc="12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生产开始时间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Date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 dirty="0"/>
                    </a:p>
                  </a:txBody>
                  <a:tcPr marL="177800" marR="1778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Batch_judge</a:t>
                      </a:r>
                      <a:endParaRPr lang="en-US" altLang="en-US" sz="2400" b="0" spc="12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生产状态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Int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0表示未成熟、1表示成熟但未收获、2表示已收获</a:t>
                      </a:r>
                      <a:endParaRPr lang="en-US" altLang="en-US" sz="2400" b="0" spc="120" dirty="0"/>
                    </a:p>
                  </a:txBody>
                  <a:tcPr marL="177800" marR="1778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标题 3"/>
          <p:cNvSpPr txBox="1"/>
          <p:nvPr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：数据库设计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表设计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475" y="1260475"/>
            <a:ext cx="5216525" cy="4267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sz="2800" b="0" dirty="0">
                <a:latin typeface="+mj-lt"/>
                <a:ea typeface="+mj-lt"/>
                <a:cs typeface="+mj-lt"/>
              </a:rPr>
              <a:t>生产批次表</a:t>
            </a:r>
            <a:endParaRPr lang="zh-CN" altLang="en-US" sz="2800" b="0" dirty="0">
              <a:latin typeface="+mj-lt"/>
              <a:ea typeface="+mj-lt"/>
              <a:cs typeface="+mj-lt"/>
            </a:endParaRPr>
          </a:p>
        </p:txBody>
      </p:sp>
      <p:sp>
        <p:nvSpPr>
          <p:cNvPr id="8" name="标题 3"/>
          <p:cNvSpPr txBox="1"/>
          <p:nvPr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：数据库</a:t>
            </a:r>
            <a:r>
              <a:rPr lang="en-US" altLang="zh-CN" dirty="0">
                <a:solidFill>
                  <a:schemeClr val="tx1"/>
                </a:solidFill>
              </a:rPr>
              <a:t>建立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2024-06-07 09:49:26.264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65" y="1918335"/>
            <a:ext cx="10593070" cy="40519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475" y="1260475"/>
            <a:ext cx="5216525" cy="4267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sz="2800" b="0" dirty="0">
                <a:latin typeface="+mj-lt"/>
                <a:ea typeface="+mj-lt"/>
                <a:cs typeface="+mj-lt"/>
              </a:rPr>
              <a:t>生产批次表</a:t>
            </a:r>
            <a:endParaRPr lang="zh-CN" altLang="en-US" sz="2800" b="0" dirty="0">
              <a:latin typeface="+mj-lt"/>
              <a:ea typeface="+mj-lt"/>
              <a:cs typeface="+mj-lt"/>
            </a:endParaRPr>
          </a:p>
        </p:txBody>
      </p:sp>
      <p:sp>
        <p:nvSpPr>
          <p:cNvPr id="8" name="标题 3"/>
          <p:cNvSpPr txBox="1"/>
          <p:nvPr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：数据库</a:t>
            </a:r>
            <a:r>
              <a:rPr lang="en-US" altLang="zh-CN" dirty="0">
                <a:solidFill>
                  <a:schemeClr val="tx1"/>
                </a:solidFill>
              </a:rPr>
              <a:t>建立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2024-06-07 10:07:57.244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345" y="1436370"/>
            <a:ext cx="7491095" cy="48158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 txBox="1"/>
          <p:nvPr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：数据库设计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表设计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9475" y="1272540"/>
            <a:ext cx="50800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sz="2800" b="0" dirty="0">
                <a:latin typeface="+mj-lt"/>
                <a:ea typeface="+mj-lt"/>
                <a:cs typeface="+mj-lt"/>
              </a:rPr>
              <a:t>农场主人员表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72428610"/>
              </p:ext>
            </p:extLst>
          </p:nvPr>
        </p:nvGraphicFramePr>
        <p:xfrm>
          <a:off x="785177" y="2089908"/>
          <a:ext cx="10348595" cy="3796288"/>
        </p:xfrm>
        <a:graphic>
          <a:graphicData uri="http://schemas.openxmlformats.org/drawingml/2006/table">
            <a:tbl>
              <a:tblPr firstRow="1" bandRow="1">
                <a:tableStyleId>{E4CAE26B-629A-43A1-97DF-71F7C32628CB}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字段名称</a:t>
                      </a:r>
                      <a:endParaRPr 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25400" marR="254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属性名称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25400" marR="254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数据类型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25400" marR="25400" marT="6350" marB="635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20" dirty="0" err="1">
                          <a:solidFill>
                            <a:schemeClr val="bg1"/>
                          </a:solidFill>
                        </a:rPr>
                        <a:t>备注</a:t>
                      </a:r>
                      <a:endParaRPr lang="en-US" altLang="en-US" sz="2400" b="1" spc="120" dirty="0">
                        <a:solidFill>
                          <a:schemeClr val="bg1"/>
                        </a:solidFill>
                      </a:endParaRPr>
                    </a:p>
                  </a:txBody>
                  <a:tcPr marL="25400" marR="25400" marT="6350" marB="635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Seller_id</a:t>
                      </a:r>
                      <a:endParaRPr lang="en-US" sz="2400" b="0" spc="120" dirty="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农场主编号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主键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Seller_name</a:t>
                      </a:r>
                      <a:endParaRPr lang="en-US" altLang="en-US" sz="2400" b="0" spc="12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农场主姓名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Seller_sex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农场主性别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Varchar(50)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Seller_age</a:t>
                      </a:r>
                      <a:endParaRPr lang="en-US" altLang="en-US" sz="2400" b="0" spc="12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农场主年龄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Seller_phone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农场主联系方式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Char(11)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 dirty="0"/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Seller_address</a:t>
                      </a:r>
                      <a:endParaRPr lang="en-US" altLang="en-US" sz="2400" b="0" spc="12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农场主地址</a:t>
                      </a:r>
                      <a:endParaRPr lang="en-US" altLang="en-US" sz="2400" b="0" spc="12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/>
                        <a:t>Varchar(50)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400" b="0" spc="120" dirty="0"/>
                    </a:p>
                  </a:txBody>
                  <a:tcPr marL="25400" marR="25400" marT="6350" marB="63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Person_id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用户编号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/>
                        <a:t>Varchar(50)</a:t>
                      </a:r>
                      <a:endParaRPr lang="en-US" altLang="en-US" sz="2400" b="0" spc="120"/>
                    </a:p>
                  </a:txBody>
                  <a:tcPr marL="25400" marR="25400" marT="6350" marB="635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pc="120" dirty="0" err="1"/>
                        <a:t>外键</a:t>
                      </a:r>
                      <a:endParaRPr lang="en-US" altLang="en-US" sz="2400" b="0" spc="120" dirty="0"/>
                    </a:p>
                  </a:txBody>
                  <a:tcPr marL="25400" marR="25400" marT="6350" marB="63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475" y="1260475"/>
            <a:ext cx="5216525" cy="4267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altLang="en-US" sz="2800" b="0" dirty="0">
                <a:latin typeface="+mj-lt"/>
                <a:ea typeface="+mj-lt"/>
                <a:cs typeface="+mj-lt"/>
              </a:rPr>
              <a:t>农场主</a:t>
            </a:r>
            <a:r>
              <a:rPr lang="en-US" altLang="zh-CN" sz="2800" b="0" dirty="0">
                <a:latin typeface="+mj-lt"/>
                <a:ea typeface="+mj-lt"/>
                <a:cs typeface="+mj-lt"/>
              </a:rPr>
              <a:t>人员表</a:t>
            </a:r>
          </a:p>
        </p:txBody>
      </p:sp>
      <p:sp>
        <p:nvSpPr>
          <p:cNvPr id="8" name="标题 3"/>
          <p:cNvSpPr txBox="1"/>
          <p:nvPr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：数据库</a:t>
            </a:r>
            <a:r>
              <a:rPr lang="en-US" altLang="zh-CN" dirty="0">
                <a:solidFill>
                  <a:schemeClr val="tx1"/>
                </a:solidFill>
              </a:rPr>
              <a:t>建立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2024-06-07 10:06:41.24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75" y="1980565"/>
            <a:ext cx="10408285" cy="3621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9475" y="1260475"/>
            <a:ext cx="5216525" cy="4267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zh-CN" altLang="en-US" sz="2800" b="0" dirty="0">
                <a:latin typeface="+mj-lt"/>
                <a:ea typeface="+mj-lt"/>
                <a:cs typeface="+mj-lt"/>
              </a:rPr>
              <a:t>农场主</a:t>
            </a:r>
            <a:r>
              <a:rPr lang="en-US" altLang="zh-CN" sz="2800" b="0" dirty="0">
                <a:latin typeface="+mj-lt"/>
                <a:ea typeface="+mj-lt"/>
                <a:cs typeface="+mj-lt"/>
              </a:rPr>
              <a:t>人员表</a:t>
            </a:r>
          </a:p>
        </p:txBody>
      </p:sp>
      <p:sp>
        <p:nvSpPr>
          <p:cNvPr id="8" name="标题 3"/>
          <p:cNvSpPr txBox="1"/>
          <p:nvPr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200" b="0" i="0" u="none" strike="noStrike" kern="1200" cap="none" spc="300" normalizeH="0" baseline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lt"/>
                <a:cs typeface="MiSans Normal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：数据库</a:t>
            </a:r>
            <a:r>
              <a:rPr lang="en-US" altLang="zh-CN" dirty="0">
                <a:solidFill>
                  <a:schemeClr val="tx1"/>
                </a:solidFill>
              </a:rPr>
              <a:t>建立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2024-06-07 10:08:59.771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55" y="1260475"/>
            <a:ext cx="7445375" cy="5131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418715" y="1901190"/>
            <a:ext cx="8250555" cy="1705610"/>
          </a:xfrm>
        </p:spPr>
        <p:txBody>
          <a:bodyPr/>
          <a:lstStyle/>
          <a:p>
            <a:r>
              <a:rPr lang="zh-CN" altLang="en-US" dirty="0"/>
              <a:t>THANK  YOU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小组分工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457200" y="1041870"/>
          <a:ext cx="11277600" cy="566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 dirty="0" err="1">
                          <a:latin typeface="微软雅黑" charset="-122"/>
                          <a:ea typeface="微软雅黑" charset="-122"/>
                        </a:rPr>
                        <a:t>姓名</a:t>
                      </a:r>
                      <a:endParaRPr lang="en-US" sz="2000" b="1" spc="130" dirty="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微软雅黑" charset="-122"/>
                          <a:ea typeface="微软雅黑" charset="-122"/>
                        </a:rPr>
                        <a:t>项目主要角色</a:t>
                      </a:r>
                      <a:endParaRPr lang="en-US" altLang="en-US" sz="2000" b="1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微软雅黑" charset="-122"/>
                          <a:ea typeface="微软雅黑" charset="-122"/>
                        </a:rPr>
                        <a:t>文档分工</a:t>
                      </a:r>
                      <a:endParaRPr lang="en-US" altLang="en-US" sz="2000" b="1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6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夏婉可</a:t>
                      </a: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项目经理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统筹汇总、数据库表设计、引言、设计概述、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Jackson</a:t>
                      </a: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图，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详细设计报告</a:t>
                      </a: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阮琰杰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项目开发人员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 dirty="0">
                          <a:latin typeface="微软雅黑" charset="-122"/>
                          <a:ea typeface="微软雅黑" charset="-122"/>
                        </a:rPr>
                        <a:t>指导绘制</a:t>
                      </a:r>
                      <a:r>
                        <a:rPr lang="en-US" altLang="zh-CN" sz="2000" b="0" spc="130" dirty="0">
                          <a:latin typeface="微软雅黑" charset="-122"/>
                          <a:ea typeface="微软雅黑" charset="-122"/>
                        </a:rPr>
                        <a:t>Jackson</a:t>
                      </a:r>
                      <a:r>
                        <a:rPr lang="zh-CN" altLang="en-US" sz="2000" b="0" spc="130" dirty="0">
                          <a:latin typeface="微软雅黑" charset="-122"/>
                          <a:ea typeface="微软雅黑" charset="-122"/>
                        </a:rPr>
                        <a:t>图、查找参考文献、</a:t>
                      </a:r>
                      <a:r>
                        <a:rPr lang="en-US" altLang="zh-CN" sz="2000" b="0" spc="130" dirty="0">
                          <a:latin typeface="微软雅黑" charset="-122"/>
                          <a:ea typeface="微软雅黑" charset="-122"/>
                        </a:rPr>
                        <a:t>编写前端</a:t>
                      </a: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6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曾翌真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项目测试人员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绘制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Jackson</a:t>
                      </a: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图、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流程图</a:t>
                      </a: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、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流程图描述</a:t>
                      </a:r>
                      <a:r>
                        <a:rPr lang="zh-CN" altLang="en-US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、</a:t>
                      </a:r>
                      <a:r>
                        <a:rPr lang="en-US" altLang="zh-CN" sz="2000" b="0" spc="130">
                          <a:latin typeface="微软雅黑" charset="-122"/>
                          <a:ea typeface="微软雅黑" charset="-122"/>
                          <a:sym typeface="+mn-ea"/>
                        </a:rPr>
                        <a:t>PPT</a:t>
                      </a:r>
                    </a:p>
                  </a:txBody>
                  <a:tcPr marL="317500" marR="317500" marT="215900" marB="215900" anchor="ctr">
                    <a:solidFill>
                      <a:schemeClr val="accent1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胡嘉莹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latin typeface="微软雅黑" charset="-122"/>
                          <a:ea typeface="微软雅黑" charset="-122"/>
                        </a:rPr>
                        <a:t>项目维护人员</a:t>
                      </a:r>
                      <a:endParaRPr lang="en-US" altLang="en-US" sz="2000" b="0" spc="130">
                        <a:latin typeface="微软雅黑" charset="-122"/>
                        <a:ea typeface="微软雅黑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绘制</a:t>
                      </a:r>
                      <a:r>
                        <a:rPr lang="en-US" altLang="zh-CN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流程图</a:t>
                      </a:r>
                      <a:r>
                        <a:rPr lang="zh-CN" altLang="en-US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、</a:t>
                      </a:r>
                      <a:r>
                        <a:rPr lang="en-US" altLang="zh-CN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流程图描述</a:t>
                      </a:r>
                      <a:r>
                        <a:rPr lang="zh-CN" altLang="en-US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、</a:t>
                      </a:r>
                      <a:r>
                        <a:rPr lang="en-US" altLang="zh-CN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数据库建立</a:t>
                      </a:r>
                      <a:r>
                        <a:rPr lang="zh-CN" altLang="en-US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、</a:t>
                      </a:r>
                      <a:r>
                        <a:rPr lang="en-US" altLang="zh-CN" sz="2000" spc="130">
                          <a:latin typeface="微软雅黑" charset="-122"/>
                          <a:ea typeface="微软雅黑" charset="-122"/>
                          <a:sym typeface="+mn-ea"/>
                        </a:rPr>
                        <a:t>数据库设计报告</a:t>
                      </a:r>
                      <a:endParaRPr lang="en-US" altLang="zh-CN" sz="2000" b="0" spc="130">
                        <a:latin typeface="微软雅黑" charset="-122"/>
                        <a:ea typeface="微软雅黑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0" spc="130" dirty="0"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317500" marR="317500" marT="215900" marB="2159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1166495" y="1793240"/>
            <a:ext cx="1375410" cy="3604895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3663950" y="1686560"/>
            <a:ext cx="6345255" cy="8142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4"/>
            </p:custDataLst>
          </p:nvPr>
        </p:nvSpPr>
        <p:spPr>
          <a:xfrm>
            <a:off x="3663950" y="1690370"/>
            <a:ext cx="836930" cy="81026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01</a:t>
            </a:r>
          </a:p>
        </p:txBody>
      </p:sp>
      <p:sp>
        <p:nvSpPr>
          <p:cNvPr id="16" name="标题"/>
          <p:cNvSpPr txBox="1"/>
          <p:nvPr>
            <p:custDataLst>
              <p:tags r:id="rId5"/>
            </p:custDataLst>
          </p:nvPr>
        </p:nvSpPr>
        <p:spPr>
          <a:xfrm>
            <a:off x="5218106" y="1690538"/>
            <a:ext cx="4791761" cy="819513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详细设计方法</a:t>
            </a: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- Jackson方法</a:t>
            </a:r>
          </a:p>
        </p:txBody>
      </p:sp>
      <p:sp>
        <p:nvSpPr>
          <p:cNvPr id="8" name="圆角矩形 7"/>
          <p:cNvSpPr/>
          <p:nvPr>
            <p:custDataLst>
              <p:tags r:id="rId6"/>
            </p:custDataLst>
          </p:nvPr>
        </p:nvSpPr>
        <p:spPr>
          <a:xfrm>
            <a:off x="3663950" y="2783885"/>
            <a:ext cx="6345255" cy="8142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13" name="序号"/>
          <p:cNvSpPr txBox="1"/>
          <p:nvPr>
            <p:custDataLst>
              <p:tags r:id="rId7"/>
            </p:custDataLst>
          </p:nvPr>
        </p:nvSpPr>
        <p:spPr>
          <a:xfrm>
            <a:off x="3663950" y="2787650"/>
            <a:ext cx="822960" cy="810260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02</a:t>
            </a: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5218106" y="2791178"/>
            <a:ext cx="4791761" cy="814208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/>
          <a:lstStyle/>
          <a:p>
            <a:pPr lvl="0" algn="l">
              <a:buClrTx/>
              <a:buSzTx/>
              <a:buFontTx/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详细设计建模</a:t>
            </a: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- 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程序流程图</a:t>
            </a:r>
          </a:p>
        </p:txBody>
      </p:sp>
      <p:sp>
        <p:nvSpPr>
          <p:cNvPr id="34" name="圆角矩形 33"/>
          <p:cNvSpPr/>
          <p:nvPr>
            <p:custDataLst>
              <p:tags r:id="rId9"/>
            </p:custDataLst>
          </p:nvPr>
        </p:nvSpPr>
        <p:spPr>
          <a:xfrm>
            <a:off x="3663950" y="3880546"/>
            <a:ext cx="6345255" cy="8142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35" name="序号"/>
          <p:cNvSpPr txBox="1"/>
          <p:nvPr>
            <p:custDataLst>
              <p:tags r:id="rId10"/>
            </p:custDataLst>
          </p:nvPr>
        </p:nvSpPr>
        <p:spPr>
          <a:xfrm>
            <a:off x="3663950" y="3884295"/>
            <a:ext cx="822960" cy="81026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03</a:t>
            </a:r>
          </a:p>
        </p:txBody>
      </p:sp>
      <p:sp>
        <p:nvSpPr>
          <p:cNvPr id="36" name="标题"/>
          <p:cNvSpPr txBox="1"/>
          <p:nvPr>
            <p:custDataLst>
              <p:tags r:id="rId11"/>
            </p:custDataLst>
          </p:nvPr>
        </p:nvSpPr>
        <p:spPr>
          <a:xfrm>
            <a:off x="5218106" y="3887177"/>
            <a:ext cx="4791761" cy="812219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数据库设计</a:t>
            </a:r>
          </a:p>
        </p:txBody>
      </p:sp>
      <p:sp>
        <p:nvSpPr>
          <p:cNvPr id="38" name="圆角矩形 37"/>
          <p:cNvSpPr/>
          <p:nvPr>
            <p:custDataLst>
              <p:tags r:id="rId12"/>
            </p:custDataLst>
          </p:nvPr>
        </p:nvSpPr>
        <p:spPr>
          <a:xfrm>
            <a:off x="3663950" y="4977871"/>
            <a:ext cx="6345255" cy="81420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13"/>
            </p:custDataLst>
          </p:nvPr>
        </p:nvSpPr>
        <p:spPr>
          <a:xfrm>
            <a:off x="3663950" y="4981575"/>
            <a:ext cx="836930" cy="810260"/>
          </a:xfrm>
          <a:prstGeom prst="ellipse">
            <a:avLst/>
          </a:prstGeom>
          <a:solidFill>
            <a:schemeClr val="accent2"/>
          </a:solidFill>
        </p:spPr>
        <p:txBody>
          <a:bodyPr wrap="none" lIns="0" tIns="0" rIns="0" bIns="0" rtlCol="0" anchor="ctr" anchorCtr="0"/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charset="-122"/>
              </a:rPr>
              <a:t>04</a:t>
            </a:r>
          </a:p>
        </p:txBody>
      </p:sp>
      <p:sp>
        <p:nvSpPr>
          <p:cNvPr id="40" name="标题"/>
          <p:cNvSpPr txBox="1"/>
          <p:nvPr>
            <p:custDataLst>
              <p:tags r:id="rId14"/>
            </p:custDataLst>
          </p:nvPr>
        </p:nvSpPr>
        <p:spPr>
          <a:xfrm>
            <a:off x="5218106" y="4981849"/>
            <a:ext cx="4791761" cy="804263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数据库</a:t>
            </a:r>
            <a:r>
              <a:rPr lang="en-US" altLang="zh-CN" sz="2400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charset="-122"/>
                <a:sym typeface="+mn-ea"/>
              </a:rPr>
              <a:t>建立</a:t>
            </a:r>
            <a:endParaRPr lang="en-US" altLang="zh-CN" sz="2400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09505" y="240919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Font typeface="Arial" charset="0"/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详细设计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009505" y="4520565"/>
            <a:ext cx="14020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>
                <a:latin typeface="Calibri" charset="0"/>
                <a:ea typeface="宋体" charset="-122"/>
                <a:sym typeface="+mn-ea"/>
              </a:rPr>
              <a:t>数据设计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墨迹 22"/>
              <p14:cNvContentPartPr/>
              <p14:nvPr/>
            </p14:nvContentPartPr>
            <p14:xfrm>
              <a:off x="9696773" y="2031611"/>
              <a:ext cx="172418" cy="1175330"/>
            </p14:xfrm>
          </p:contentPart>
        </mc:Choice>
        <mc:Fallback xmlns="">
          <p:pic>
            <p:nvPicPr>
              <p:cNvPr id="23" name="墨迹 22"/>
            </p:nvPicPr>
            <p:blipFill>
              <a:blip/>
            </p:blipFill>
            <p:spPr>
              <a:xfrm>
                <a:off x="9696773" y="2031611"/>
                <a:ext cx="172418" cy="11753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墨迹 23"/>
              <p14:cNvContentPartPr/>
              <p14:nvPr/>
            </p14:nvContentPartPr>
            <p14:xfrm>
              <a:off x="9864671" y="2597570"/>
              <a:ext cx="152400" cy="10329"/>
            </p14:xfrm>
          </p:contentPart>
        </mc:Choice>
        <mc:Fallback xmlns="">
          <p:pic>
            <p:nvPicPr>
              <p:cNvPr id="24" name="墨迹 23"/>
            </p:nvPicPr>
            <p:blipFill>
              <a:blip/>
            </p:blipFill>
            <p:spPr>
              <a:xfrm>
                <a:off x="9864671" y="2597570"/>
                <a:ext cx="152400" cy="103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墨迹 29"/>
              <p14:cNvContentPartPr/>
              <p14:nvPr/>
            </p14:nvContentPartPr>
            <p14:xfrm>
              <a:off x="9769098" y="4234608"/>
              <a:ext cx="20664" cy="1027668"/>
            </p14:xfrm>
          </p:contentPart>
        </mc:Choice>
        <mc:Fallback xmlns="">
          <p:pic>
            <p:nvPicPr>
              <p:cNvPr id="30" name="墨迹 29"/>
            </p:nvPicPr>
            <p:blipFill>
              <a:blip/>
            </p:blipFill>
            <p:spPr>
              <a:xfrm>
                <a:off x="9769098" y="4234608"/>
                <a:ext cx="20664" cy="10276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墨迹 30"/>
              <p14:cNvContentPartPr/>
              <p14:nvPr/>
            </p14:nvContentPartPr>
            <p14:xfrm>
              <a:off x="9654152" y="4234608"/>
              <a:ext cx="127861" cy="18075"/>
            </p14:xfrm>
          </p:contentPart>
        </mc:Choice>
        <mc:Fallback xmlns="">
          <p:pic>
            <p:nvPicPr>
              <p:cNvPr id="31" name="墨迹 30"/>
            </p:nvPicPr>
            <p:blipFill>
              <a:blip/>
            </p:blipFill>
            <p:spPr>
              <a:xfrm>
                <a:off x="9654152" y="4234608"/>
                <a:ext cx="127861" cy="18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墨迹 36"/>
              <p14:cNvContentPartPr/>
              <p14:nvPr/>
            </p14:nvContentPartPr>
            <p14:xfrm>
              <a:off x="9774264" y="4745860"/>
              <a:ext cx="204707" cy="15492"/>
            </p14:xfrm>
          </p:contentPart>
        </mc:Choice>
        <mc:Fallback xmlns="">
          <p:pic>
            <p:nvPicPr>
              <p:cNvPr id="37" name="墨迹 36"/>
            </p:nvPicPr>
            <p:blipFill>
              <a:blip/>
            </p:blipFill>
            <p:spPr>
              <a:xfrm>
                <a:off x="9774264" y="4745860"/>
                <a:ext cx="204707" cy="1549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墨迹 40"/>
              <p14:cNvContentPartPr/>
              <p14:nvPr/>
            </p14:nvContentPartPr>
            <p14:xfrm>
              <a:off x="9605558" y="5272604"/>
              <a:ext cx="160957" cy="14201"/>
            </p14:xfrm>
          </p:contentPart>
        </mc:Choice>
        <mc:Fallback xmlns="">
          <p:pic>
            <p:nvPicPr>
              <p:cNvPr id="41" name="墨迹 40"/>
            </p:nvPicPr>
            <p:blipFill>
              <a:blip/>
            </p:blipFill>
            <p:spPr>
              <a:xfrm>
                <a:off x="9605558" y="5272604"/>
                <a:ext cx="160957" cy="14201"/>
              </a:xfrm>
              <a:prstGeom prst="rect"/>
            </p:spPr>
          </p:pic>
        </mc:Fallback>
      </mc:AlternateContent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系统功能结构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1286510"/>
            <a:ext cx="12191365" cy="5422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67010" y="5356860"/>
            <a:ext cx="1824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j-lt"/>
                <a:ea typeface="+mj-lt"/>
              </a:rPr>
              <a:t>表操作层级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1:</a:t>
            </a:r>
            <a:r>
              <a:rPr spc="200">
                <a:latin typeface="+mj-ea"/>
                <a:ea typeface="+mj-ea"/>
                <a:sym typeface="+mn-ea"/>
              </a:rPr>
              <a:t>详细设计方法</a:t>
            </a:r>
            <a:r>
              <a:rPr lang="en-US" altLang="zh-CN" spc="200">
                <a:latin typeface="+mj-ea"/>
                <a:ea typeface="+mj-ea"/>
                <a:sym typeface="+mn-ea"/>
              </a:rPr>
              <a:t>- Jackson方法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3200" y="11861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用户管理</a:t>
            </a:r>
            <a:r>
              <a:rPr lang="en-US" altLang="zh-CN" sz="2400">
                <a:latin typeface="Calibri" charset="0"/>
                <a:ea typeface="宋体" charset="-122"/>
              </a:rPr>
              <a:t>-</a:t>
            </a:r>
            <a:r>
              <a:rPr lang="zh-CN" altLang="en-US" sz="2400">
                <a:latin typeface="Calibri" charset="0"/>
                <a:ea typeface="宋体" charset="-122"/>
              </a:rPr>
              <a:t>用户注册</a:t>
            </a:r>
          </a:p>
        </p:txBody>
      </p:sp>
      <p:pic>
        <p:nvPicPr>
          <p:cNvPr id="7" name="图片 6" descr="2024-06-07 09:29:44.66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30" y="1647825"/>
            <a:ext cx="6250305" cy="4846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spc="200">
                <a:latin typeface="+mj-ea"/>
                <a:ea typeface="+mj-ea"/>
                <a:sym typeface="+mn-ea"/>
              </a:rPr>
              <a:t>2:流程图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960" y="1186180"/>
            <a:ext cx="6705600" cy="9931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用户管理</a:t>
            </a:r>
            <a:r>
              <a:rPr lang="en-US" altLang="zh-CN" sz="2400">
                <a:latin typeface="Calibri" charset="0"/>
                <a:ea typeface="宋体" charset="-122"/>
              </a:rPr>
              <a:t>-</a:t>
            </a:r>
            <a:r>
              <a:rPr lang="zh-CN" altLang="en-US" sz="2400">
                <a:latin typeface="Calibri" charset="0"/>
                <a:ea typeface="宋体" charset="-122"/>
              </a:rPr>
              <a:t>用户注册</a:t>
            </a:r>
          </a:p>
        </p:txBody>
      </p:sp>
      <p:pic>
        <p:nvPicPr>
          <p:cNvPr id="2" name="图片 1" descr="2024-06-07 09:39:12.042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0"/>
            <a:ext cx="460819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1:</a:t>
            </a:r>
            <a:r>
              <a:rPr spc="200">
                <a:latin typeface="+mj-ea"/>
                <a:ea typeface="+mj-ea"/>
                <a:sym typeface="+mn-ea"/>
              </a:rPr>
              <a:t>详细设计方法</a:t>
            </a:r>
            <a:r>
              <a:rPr lang="en-US" altLang="zh-CN" spc="200">
                <a:latin typeface="+mj-ea"/>
                <a:ea typeface="+mj-ea"/>
                <a:sym typeface="+mn-ea"/>
              </a:rPr>
              <a:t>- Jackson方法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2565" y="11861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生产管理</a:t>
            </a:r>
            <a:r>
              <a:rPr lang="en-US" altLang="zh-CN" sz="2400">
                <a:latin typeface="Calibri" charset="0"/>
                <a:ea typeface="宋体" charset="-122"/>
              </a:rPr>
              <a:t>-农场管理-增加动植物</a:t>
            </a:r>
          </a:p>
        </p:txBody>
      </p:sp>
      <p:pic>
        <p:nvPicPr>
          <p:cNvPr id="2" name="图片 1" descr="2024-06-07 09:31:41.248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350" y="1884045"/>
            <a:ext cx="6844665" cy="4632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spc="200">
                <a:latin typeface="+mj-ea"/>
                <a:ea typeface="+mj-ea"/>
                <a:sym typeface="+mn-ea"/>
              </a:rPr>
              <a:t>2:流程图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960" y="11861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生产管理</a:t>
            </a:r>
            <a:r>
              <a:rPr lang="en-US" altLang="zh-CN" sz="2400">
                <a:latin typeface="Calibri" charset="0"/>
                <a:ea typeface="宋体" charset="-122"/>
              </a:rPr>
              <a:t>-农场管理-增加动植物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665" y="0"/>
            <a:ext cx="513969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1:</a:t>
            </a:r>
            <a:r>
              <a:rPr spc="200">
                <a:latin typeface="+mj-ea"/>
                <a:ea typeface="+mj-ea"/>
                <a:sym typeface="+mn-ea"/>
              </a:rPr>
              <a:t>详细设计方法</a:t>
            </a:r>
            <a:r>
              <a:rPr lang="en-US" altLang="zh-CN" spc="200">
                <a:latin typeface="+mj-ea"/>
                <a:ea typeface="+mj-ea"/>
                <a:sym typeface="+mn-ea"/>
              </a:rPr>
              <a:t>- Jackson方法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2565" y="11861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生产管理</a:t>
            </a:r>
            <a:r>
              <a:rPr lang="en-US" altLang="zh-CN" sz="2400">
                <a:latin typeface="Calibri" charset="0"/>
                <a:ea typeface="宋体" charset="-122"/>
              </a:rPr>
              <a:t>-土地管理-删除土地</a:t>
            </a:r>
          </a:p>
        </p:txBody>
      </p:sp>
      <p:pic>
        <p:nvPicPr>
          <p:cNvPr id="5" name="图片 4" descr="2024-06-07 09:35:54.165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390" y="1832610"/>
            <a:ext cx="6967855" cy="4705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1*f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94*378"/>
  <p:tag name="TABLE_ENDDRAG_RECT" val="40*130*894*378"/>
  <p:tag name="KSO_WM_UNIT_CHART_MATCH_MAX_SERIES_COUNT" val="0"/>
  <p:tag name="KSO_WM_UNIT_CHART_MATCH_MIN_SERIES_COUNT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β"/>
  <p:tag name="KSO_WM_UNIT_INDEX" val="1"/>
  <p:tag name="KSO_WM_UNIT_ID" val="custom20231646_1*β*1"/>
  <p:tag name="KSO_WM_TEMPLATE_CATEGORY" val="custom"/>
  <p:tag name="KSO_WM_TEMPLATE_INDEX" val="20231646"/>
  <p:tag name="KSO_WM_UNIT_LAYERLEVEL" val="1"/>
  <p:tag name="KSO_WM_TAG_VERSION" val="3.0"/>
  <p:tag name="KSO_WM_BEAUTIFY_FLAG" val="#wm#"/>
  <p:tag name="KSO_WM_UNIT_VALUE" val="1073*1752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  <p:tag name="KSO_WM_UNIT_PRESET_TEXT" val="目录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DIAGRAM_COLOR_TRICK" val="2"/>
  <p:tag name="KSO_WM_DIAGRAM_COLOR_TEXT_CAN_REMOVE" val="n"/>
  <p:tag name="KSO_WM_UNIT_VALUE" val="28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4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4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314_4*l_h_a*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73.75,&quot;left&quot;:411.4,&quot;top&quot;:41.75,&quot;width&quot;:376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4*145"/>
  <p:tag name="TABLE_ENDDRAG_RECT" val="72*130*814*14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14*167"/>
  <p:tag name="TABLE_ENDDRAG_RECT" val="72*333*814*16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2"/>
  <p:tag name="KSO_WM_SLIDE_ID" val="custom20234472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DIAGRAM_GROUP_CODE" val="l1-1"/>
  <p:tag name="KSO_WM_SLIDE_DIAGTYPE" val="l"/>
  <p:tag name="KSO_WM_TAG_VERSION" val="3.0"/>
  <p:tag name="KSO_WM_SLIDE_LAYOUT" val="a_β_l"/>
  <p:tag name="KSO_WM_SLIDE_LAYOUT_CNT" val="1_1_1"/>
  <p:tag name="KSO_WM_SLIDE_TYPE" val="text"/>
  <p:tag name="KSO_WM_SLIDE_SUBTYPE" val="picTxt"/>
  <p:tag name="KSO_WM_SLIDE_SIZE" val="813.25*70.75"/>
  <p:tag name="KSO_WM_SLIDE_POSITION" val="74.4*135.3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2_1*a*1"/>
  <p:tag name="KSO_WM_TEMPLATE_CATEGORY" val="custom"/>
  <p:tag name="KSO_WM_TEMPLATE_INDEX" val="20234472"/>
  <p:tag name="KSO_WM_UNIT_LAYERLEVEL" val="1"/>
  <p:tag name="KSO_WM_TAG_VERSION" val="3.0"/>
  <p:tag name="KSO_WM_BEAUTIFY_FLAG" val="#wm#"/>
  <p:tag name="KSO_WM_UNIT_PRESET_TEXT" val="单击此处添加标题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THANK  YO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3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3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3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  <p:tag name="KSO_WM_UNIT_CONTENT_GROUP_TYPE" val="titlesty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CONTENT_GROUP_TYPE" val="titlestyle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CONTENT_GROUP_TYPE" val="contentchip"/>
  <p:tag name="KSO_WM_UNIT_TYPE" val="i"/>
  <p:tag name="KSO_WM_UNIT_INDEX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CONTENT_GROUP_TYPE" val="contentchip"/>
  <p:tag name="KSO_WM_UNIT_TYPE" val="i"/>
  <p:tag name="KSO_WM_UNIT_INDEX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heme/theme1.xml><?xml version="1.0" encoding="utf-8"?>
<a:theme xmlns:a="http://schemas.openxmlformats.org/drawingml/2006/main" name="Office 主题">
  <a:themeElements>
    <a:clrScheme name="自定义 23">
      <a:dk1>
        <a:srgbClr val="000000"/>
      </a:dk1>
      <a:lt1>
        <a:srgbClr val="FFFFFF"/>
      </a:lt1>
      <a:dk2>
        <a:srgbClr val="011163"/>
      </a:dk2>
      <a:lt2>
        <a:srgbClr val="FFFF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337</Words>
  <Application>Microsoft Office PowerPoint</Application>
  <PresentationFormat>宽屏</PresentationFormat>
  <Paragraphs>112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Wingdings</vt:lpstr>
      <vt:lpstr>MiSans Heavy</vt:lpstr>
      <vt:lpstr>MiSans Normal</vt:lpstr>
      <vt:lpstr>Calibri</vt:lpstr>
      <vt:lpstr>Arial</vt:lpstr>
      <vt:lpstr>微软雅黑</vt:lpstr>
      <vt:lpstr>Office 主题</vt:lpstr>
      <vt:lpstr>智慧农场管理系统 详细设计和数据设计</vt:lpstr>
      <vt:lpstr>小组分工</vt:lpstr>
      <vt:lpstr>目录</vt:lpstr>
      <vt:lpstr>系统功能结构</vt:lpstr>
      <vt:lpstr>1:详细设计方法- Jackson方法</vt:lpstr>
      <vt:lpstr>2:流程图</vt:lpstr>
      <vt:lpstr>1:详细设计方法- Jackson方法</vt:lpstr>
      <vt:lpstr>2:流程图</vt:lpstr>
      <vt:lpstr>1:详细设计方法- Jackson方法</vt:lpstr>
      <vt:lpstr>2:流程图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Morley Olsen</cp:lastModifiedBy>
  <cp:revision>224</cp:revision>
  <dcterms:created xsi:type="dcterms:W3CDTF">1900-01-01T00:00:00Z</dcterms:created>
  <dcterms:modified xsi:type="dcterms:W3CDTF">2024-06-07T07:45:24Z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2052-12.13.2</vt:lpwstr>
  </property>
  <property fmtid="{D5CDD505-2E9C-101B-9397-08002B2CF9AE}" pid="3" name="ICV">
    <vt:lpwstr>6556F29D2A755764D15E6266798BA52E_33</vt:lpwstr>
  </property>
</Properties>
</file>